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3"/>
  </p:notesMasterIdLst>
  <p:sldIdLst>
    <p:sldId id="256" r:id="rId14"/>
    <p:sldId id="257" r:id="rId15"/>
    <p:sldId id="258" r:id="rId16"/>
    <p:sldId id="259" r:id="rId17"/>
    <p:sldId id="261" r:id="rId18"/>
    <p:sldId id="263" r:id="rId19"/>
    <p:sldId id="260" r:id="rId20"/>
    <p:sldId id="272" r:id="rId21"/>
    <p:sldId id="270"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الإنسانية- </a:t>
            </a:r>
            <a:r>
              <a:rPr lang="ar-IQ" sz="3200" b="1" dirty="0" smtClean="0">
                <a:latin typeface="Constantia"/>
                <a:ea typeface="Constantia"/>
                <a:cs typeface="Constantia"/>
                <a:sym typeface="Constantia"/>
              </a:rPr>
              <a:t>قسم  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العباسية (132هـ – 656م)</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المادة </a:t>
            </a:r>
            <a:r>
              <a:rPr lang="ar-IQ" sz="3200" b="1" dirty="0" smtClean="0">
                <a:latin typeface="Constantia"/>
                <a:ea typeface="Constantia"/>
                <a:cs typeface="Constantia"/>
                <a:sym typeface="Constantia"/>
              </a:rPr>
              <a:t>:أ </a:t>
            </a:r>
            <a:r>
              <a:rPr lang="ar-IQ" sz="3200" b="1" dirty="0" err="1" smtClean="0">
                <a:latin typeface="Constantia"/>
                <a:ea typeface="Constantia"/>
                <a:cs typeface="Constantia"/>
                <a:sym typeface="Constantia"/>
              </a:rPr>
              <a:t>م</a:t>
            </a:r>
            <a:r>
              <a:rPr lang="ar-IQ" sz="3200" b="1" dirty="0" smtClean="0">
                <a:latin typeface="Constantia"/>
                <a:ea typeface="Constantia"/>
                <a:cs typeface="Constantia"/>
                <a:sym typeface="Constantia"/>
              </a:rPr>
              <a:t>.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14068" y="-56270"/>
            <a:ext cx="9144000" cy="1167617"/>
          </a:xfrm>
          <a:prstGeom prst="rect">
            <a:avLst/>
          </a:prstGeom>
          <a:noFill/>
          <a:ln>
            <a:noFill/>
          </a:ln>
        </p:spPr>
        <p:txBody>
          <a:bodyPr spcFirstLastPara="1" wrap="square" lIns="0" tIns="45700" rIns="0" bIns="0" anchor="b" anchorCtr="0">
            <a:noAutofit/>
          </a:bodyPr>
          <a:lstStyle/>
          <a:p>
            <a:pPr algn="ctr"/>
            <a:r>
              <a:rPr lang="ar-IQ" sz="3200" b="1" dirty="0" smtClean="0"/>
              <a:t>العصر العباسي الثالث/ عصر التسلط </a:t>
            </a:r>
            <a:r>
              <a:rPr lang="ar-IQ" sz="3200" b="1" dirty="0" err="1" smtClean="0"/>
              <a:t>البويهي</a:t>
            </a:r>
            <a:r>
              <a:rPr lang="ar-IQ" sz="3200" b="1" dirty="0" smtClean="0"/>
              <a:t>(334هـ -447هـ)</a:t>
            </a:r>
            <a:endParaRPr lang="en-US" sz="3200" dirty="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algn="just">
              <a:buNone/>
            </a:pPr>
            <a:r>
              <a:rPr lang="ar-IQ" sz="2800" b="1" dirty="0" smtClean="0"/>
              <a:t>الاحتلال </a:t>
            </a:r>
            <a:r>
              <a:rPr lang="ar-IQ" sz="2800" b="1" dirty="0" err="1" smtClean="0"/>
              <a:t>البيويهي</a:t>
            </a:r>
            <a:r>
              <a:rPr lang="ar-IQ" sz="2800" b="1" dirty="0" smtClean="0"/>
              <a:t> للعراق:</a:t>
            </a:r>
            <a:endParaRPr lang="en-US" sz="2800" dirty="0" smtClean="0"/>
          </a:p>
          <a:p>
            <a:pPr algn="just">
              <a:buNone/>
            </a:pPr>
            <a:r>
              <a:rPr lang="ar-IQ" sz="2800" dirty="0" smtClean="0"/>
              <a:t>ينتسب </a:t>
            </a:r>
            <a:r>
              <a:rPr lang="ar-IQ" sz="2800" dirty="0" err="1" smtClean="0"/>
              <a:t>البويهيون</a:t>
            </a:r>
            <a:r>
              <a:rPr lang="ar-IQ" sz="2800" dirty="0" smtClean="0"/>
              <a:t> إلى قبائل </a:t>
            </a:r>
            <a:r>
              <a:rPr lang="ar-IQ" sz="2800" dirty="0" err="1" smtClean="0"/>
              <a:t>الديلم</a:t>
            </a:r>
            <a:r>
              <a:rPr lang="ar-IQ" sz="2800" dirty="0" smtClean="0"/>
              <a:t> الذين كانوا يسكنون الأراضي الجبلية جنوب بحر قزوين, وانتشر الدين الإسلامي منذ القرن الثالث للهجرة في بلاد </a:t>
            </a:r>
            <a:r>
              <a:rPr lang="ar-IQ" sz="2800" dirty="0" err="1" smtClean="0"/>
              <a:t>الديلم</a:t>
            </a:r>
            <a:r>
              <a:rPr lang="ar-IQ" sz="2800" dirty="0" smtClean="0"/>
              <a:t>, وقد تعاقب على </a:t>
            </a:r>
            <a:r>
              <a:rPr lang="ar-IQ" sz="2800" dirty="0" err="1" smtClean="0"/>
              <a:t>الديالمة</a:t>
            </a:r>
            <a:r>
              <a:rPr lang="ar-IQ" sz="2800" dirty="0" smtClean="0"/>
              <a:t> عدد من رؤسائهم حتى ظهرت السلالة </a:t>
            </a:r>
            <a:r>
              <a:rPr lang="ar-IQ" sz="2800" dirty="0" err="1" smtClean="0"/>
              <a:t>البويهية</a:t>
            </a:r>
            <a:r>
              <a:rPr lang="ar-IQ" sz="2800" dirty="0" smtClean="0"/>
              <a:t>.</a:t>
            </a:r>
            <a:endParaRPr lang="en-US" sz="2800" dirty="0" smtClean="0"/>
          </a:p>
          <a:p>
            <a:pPr algn="just">
              <a:buNone/>
            </a:pPr>
            <a:r>
              <a:rPr lang="ar-IQ" sz="2800" dirty="0" smtClean="0"/>
              <a:t>وقد تمكن بنو </a:t>
            </a:r>
            <a:r>
              <a:rPr lang="ar-IQ" sz="2800" dirty="0" err="1" smtClean="0"/>
              <a:t>بويه</a:t>
            </a:r>
            <a:r>
              <a:rPr lang="ar-IQ" sz="2800" dirty="0" smtClean="0"/>
              <a:t> من توسيع حدود إمارتهم على حساب الدولة العباسية حتى استطاعوا الاستيلاء على </a:t>
            </a:r>
            <a:r>
              <a:rPr lang="ar-IQ" sz="2800" dirty="0" err="1" smtClean="0"/>
              <a:t>الاحواز</a:t>
            </a:r>
            <a:r>
              <a:rPr lang="ar-IQ" sz="2800" dirty="0" smtClean="0"/>
              <a:t>, واستمر ملكهم بالاتساع, حتى تمكنوا من الاستيلاء على العراق, ففي الوقت الذي كانت فيه أحوال الدولة العباسية تمر بمرحلة اضطراب وعدم استقرار, هاجم </a:t>
            </a:r>
            <a:r>
              <a:rPr lang="ar-IQ" sz="2800" dirty="0" err="1" smtClean="0"/>
              <a:t>البويهيون</a:t>
            </a:r>
            <a:r>
              <a:rPr lang="ar-IQ" sz="2800" dirty="0" smtClean="0"/>
              <a:t> بغداد واحتلوها سنة 334هـ, وكان لانتشار الفوضى وسوء الإدارة والأزمة المالية أثر كبير في نجاحهم, ومنح الخليفة العباسي الأمير </a:t>
            </a:r>
            <a:r>
              <a:rPr lang="ar-IQ" sz="2800" dirty="0" err="1" smtClean="0"/>
              <a:t>البويهي</a:t>
            </a:r>
            <a:r>
              <a:rPr lang="ar-IQ" sz="2800" dirty="0" smtClean="0"/>
              <a:t> لقب (أمير الأمراء), وكتب له عهداً بالولاية لتكون شرعية, وبذلك لم يبق للخليفة إلا الاسم فقط.</a:t>
            </a:r>
            <a:endParaRPr lang="en-US" sz="2800"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ar-IQ" sz="3600" dirty="0" smtClean="0"/>
              <a:t/>
            </a:r>
            <a:br>
              <a:rPr lang="ar-IQ" sz="3600" dirty="0" smtClean="0"/>
            </a:br>
            <a:r>
              <a:rPr lang="ar-IQ" sz="3600" b="1" dirty="0" smtClean="0"/>
              <a:t> </a:t>
            </a:r>
            <a:br>
              <a:rPr lang="ar-IQ" sz="3600" b="1" dirty="0" smtClean="0"/>
            </a:br>
            <a:r>
              <a:rPr lang="en-US" sz="3200" dirty="0" smtClean="0"/>
              <a:t/>
            </a:r>
            <a:br>
              <a:rPr lang="en-US" sz="3200" dirty="0" smtClean="0"/>
            </a:br>
            <a:r>
              <a:rPr lang="ar-IQ" sz="3200" b="1" dirty="0" smtClean="0"/>
              <a:t> العصر العباسي الثالث/ عصر التسلط </a:t>
            </a:r>
            <a:r>
              <a:rPr lang="ar-IQ" sz="3200" b="1" dirty="0" err="1" smtClean="0"/>
              <a:t>البويهي</a:t>
            </a:r>
            <a:r>
              <a:rPr lang="ar-IQ" sz="3200" b="1" dirty="0" smtClean="0"/>
              <a:t>(334هـ -447هـ)</a:t>
            </a:r>
            <a:endParaRPr lang="en-US" sz="3200" b="1" dirty="0"/>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لقد أدى مجيء </a:t>
            </a:r>
            <a:r>
              <a:rPr lang="ar-IQ" sz="2800" dirty="0" err="1" smtClean="0"/>
              <a:t>البويهيين</a:t>
            </a:r>
            <a:r>
              <a:rPr lang="ar-IQ" sz="2800" dirty="0" smtClean="0"/>
              <a:t> إلى ضعف موقف الخلافة, وأبقى </a:t>
            </a:r>
            <a:r>
              <a:rPr lang="ar-IQ" sz="2800" dirty="0" err="1" smtClean="0"/>
              <a:t>البويهيون</a:t>
            </a:r>
            <a:r>
              <a:rPr lang="ar-IQ" sz="2800" dirty="0" smtClean="0"/>
              <a:t> الخليفة العباسي مجرداً عن السلطة الفعلية , وكانوا يتدخلون في اختيار الخلفاء ويسيرونهم حسب </a:t>
            </a:r>
            <a:r>
              <a:rPr lang="ar-IQ" sz="2800" dirty="0" err="1" smtClean="0"/>
              <a:t>رغائبهم</a:t>
            </a:r>
            <a:r>
              <a:rPr lang="ar-IQ" sz="2800" dirty="0" smtClean="0"/>
              <a:t>, كما استأثروا بموارد الدولة وخصصوا للخليفة راتباً معلوماً, كما شاركوا الخلفاء في امتيازاتهم التي كانت من قبل مقتصرة عليهم, فذُكرت أسماؤهم في الخطبة إلى جانب أسم الخليفة, ولم يبق للخلفاء إلا السلطة الدينية, فاحتفظوا بهذا النفوذ, وأشرفوا على تعيين القضاة وأئمة المساجد.</a:t>
            </a:r>
          </a:p>
          <a:p>
            <a:pPr algn="just">
              <a:buNone/>
            </a:pPr>
            <a:r>
              <a:rPr lang="ar-IQ" sz="2800" dirty="0" smtClean="0"/>
              <a:t>وقد تدهور الوضع العام في عهد </a:t>
            </a:r>
            <a:r>
              <a:rPr lang="ar-IQ" sz="2800" dirty="0" err="1" smtClean="0"/>
              <a:t>البويهيون</a:t>
            </a:r>
            <a:r>
              <a:rPr lang="ar-IQ" sz="2800" dirty="0" smtClean="0"/>
              <a:t> لأنهم سلطوا الجند على خيرات البلاد, وأهملوا العناية بالزراعة ولم يعنوا بأمرها إلا في حالات نادرة فأمتد الخراب إلى نظام الري وانهارت سدود والأنهار, وكانوا يصلحونها إصلاحاً جزئياً لم يعدها إلى حالتها الأولى.</a:t>
            </a:r>
            <a:endParaRPr lang="en-US" sz="2800" dirty="0" smtClean="0"/>
          </a:p>
          <a:p>
            <a:pPr algn="just">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600" b="1" dirty="0" smtClean="0"/>
              <a:t>مقاومة التسلط </a:t>
            </a:r>
            <a:r>
              <a:rPr lang="ar-IQ" sz="3600" b="1" dirty="0" err="1" smtClean="0"/>
              <a:t>البويهي</a:t>
            </a:r>
            <a:r>
              <a:rPr lang="ar-IQ" sz="3600" b="1" dirty="0" smtClean="0"/>
              <a:t> </a:t>
            </a:r>
            <a:endParaRPr lang="en-US" sz="3600"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جوبه الوجود </a:t>
            </a:r>
            <a:r>
              <a:rPr lang="ar-IQ" sz="2800" dirty="0" err="1" smtClean="0"/>
              <a:t>البويهي</a:t>
            </a:r>
            <a:r>
              <a:rPr lang="ar-IQ" sz="2800" dirty="0" smtClean="0"/>
              <a:t> في العراق بمعارضة ومقاومة الرأي العام وجماهير الشعب , فيذكر بعض المؤرخين أن العوام كانوا يشتمون الأمير </a:t>
            </a:r>
            <a:r>
              <a:rPr lang="ar-IQ" sz="2800" dirty="0" err="1" smtClean="0"/>
              <a:t>البويهي</a:t>
            </a:r>
            <a:r>
              <a:rPr lang="ar-IQ" sz="2800" dirty="0" smtClean="0"/>
              <a:t> (معز الدولة) وأتباعه وجنوده , وقد تدهورت أوضاع العراق السياسية والاقتصادية والاجتماعية في هذا العهد حتى أصاب الناس بلاء عظيم, فأدى ذلك كله</a:t>
            </a:r>
            <a:r>
              <a:rPr lang="ar-IQ" sz="2800" b="1" dirty="0" smtClean="0"/>
              <a:t> </a:t>
            </a:r>
            <a:r>
              <a:rPr lang="ar-IQ" sz="2800" dirty="0" smtClean="0"/>
              <a:t>إلى أن يلتف عامة الناس حول الخليفة العباسي القادر بالله (381-422هـ) , ومن بعده الخليفة القائم بأمر الله(422-467هـ) , واستطاعا أن يثبتا وجودهما ويستعملا سلطتهما الدينية والسياسية وإعادتها من مغتصبيها </a:t>
            </a:r>
            <a:r>
              <a:rPr lang="ar-IQ" sz="2800" dirty="0" err="1" smtClean="0"/>
              <a:t>البويهيين</a:t>
            </a:r>
            <a:r>
              <a:rPr lang="ar-IQ" sz="2800" dirty="0" smtClean="0"/>
              <a:t>, ولاسيما بعد تنازع أمراء الأسرة </a:t>
            </a:r>
            <a:r>
              <a:rPr lang="ar-IQ" sz="2800" dirty="0" err="1" smtClean="0"/>
              <a:t>البويهية</a:t>
            </a:r>
            <a:r>
              <a:rPr lang="ar-IQ" sz="2800" dirty="0" smtClean="0"/>
              <a:t> فيما بينهم محاولين سلب السلطة والنفوذ من بعضهم البعض الأخر, وصادف ذلك ظهور قوة السلاجقة, فتمكن الخليفة القائم بأمر الله التخلص من </a:t>
            </a:r>
            <a:r>
              <a:rPr lang="ar-IQ" sz="2800" dirty="0" err="1" smtClean="0"/>
              <a:t>البويهيين</a:t>
            </a:r>
            <a:r>
              <a:rPr lang="ar-IQ" sz="2800" dirty="0" smtClean="0"/>
              <a:t> بمساعدة السلاجقة فتم طردهم من بغداد بشكل نهائي سنة 447هـ.</a:t>
            </a:r>
            <a:endParaRPr lang="en-US" sz="2800" dirty="0" smtClean="0"/>
          </a:p>
          <a:p>
            <a:pPr algn="just">
              <a:buNone/>
            </a:pP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en-US" sz="3600" dirty="0" smtClean="0"/>
              <a:t/>
            </a:r>
            <a:br>
              <a:rPr lang="en-US" sz="3600"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2800" b="1" dirty="0" smtClean="0"/>
              <a:t> رابعاً: العصر العباسي الرابع/ عصر التسلط السلجوقي (447-590هـ)</a:t>
            </a:r>
            <a:endParaRPr lang="ar-IQ" sz="28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800" dirty="0" smtClean="0"/>
              <a:t>السلاجقة قوم من الترك كانوا يسكنون في بلاد ما وراء النهر وأواسط أسيا, وقد اعتنقوا الإسلام, واعترفوا بالخليفة العباسي, وراسل أمراء السلاجقة الخليفة العباسي وطلبوا منه أن يفوضهم حكم الولايات التي فتحوها حتى يكون حكمهم شرعياً, فوافق الخليفة على ذلك وفرض لهم حكم بلادهم.</a:t>
            </a:r>
            <a:endParaRPr lang="en-US" sz="2800" dirty="0" smtClean="0"/>
          </a:p>
          <a:p>
            <a:pPr algn="just">
              <a:buNone/>
            </a:pPr>
            <a:r>
              <a:rPr lang="ar-IQ" sz="2800" dirty="0" smtClean="0"/>
              <a:t>ولما أظهر </a:t>
            </a:r>
            <a:r>
              <a:rPr lang="ar-IQ" sz="2800" dirty="0" err="1" smtClean="0"/>
              <a:t>البويهيون</a:t>
            </a:r>
            <a:r>
              <a:rPr lang="ar-IQ" sz="2800" dirty="0" smtClean="0"/>
              <a:t> عجزهم عن إدارة البلاد وعمارتها وزيادة الاضطرابات والمعارضة ضدهم في بغداد, عندئذ طلب الخليفة القائم بأمر الله (422-467هـ) النجدة والعون من (</a:t>
            </a:r>
            <a:r>
              <a:rPr lang="ar-IQ" sz="2800" dirty="0" err="1" smtClean="0"/>
              <a:t>طغرلبك</a:t>
            </a:r>
            <a:r>
              <a:rPr lang="ar-IQ" sz="2800" dirty="0" smtClean="0"/>
              <a:t>) أمير السلاجقة, فلبى طلبه وزحف نحو بغداد وأحتلها سنة 447هـ, وتمكن من طرد </a:t>
            </a:r>
            <a:r>
              <a:rPr lang="ar-IQ" sz="2800" dirty="0" err="1" smtClean="0"/>
              <a:t>البويهيين</a:t>
            </a:r>
            <a:r>
              <a:rPr lang="ar-IQ" sz="2800" dirty="0" smtClean="0"/>
              <a:t>, وبدخوله بغداد يبدأ الدور السلجوقي في العراق .</a:t>
            </a:r>
            <a:endParaRPr lang="en-US" sz="2800" dirty="0" smtClean="0"/>
          </a:p>
          <a:p>
            <a:pPr>
              <a:buNone/>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2800" b="1" dirty="0" smtClean="0"/>
              <a:t>رابعاً: العصر العباسي الرابع/ عصر التسلط السلجوقي (447-590هـ)</a:t>
            </a:r>
            <a:endParaRPr lang="en-US" sz="2800" dirty="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800" dirty="0" smtClean="0"/>
              <a:t>وعند دخول السلاجقة لُقّب أميرهم </a:t>
            </a:r>
            <a:r>
              <a:rPr lang="ar-IQ" sz="2800" dirty="0" err="1" smtClean="0"/>
              <a:t>بـ</a:t>
            </a:r>
            <a:r>
              <a:rPr lang="ar-IQ" sz="2800" dirty="0" smtClean="0"/>
              <a:t>(السلطان), وبذلك انتقلت الخلافة من حماية إلى أخرى أي من </a:t>
            </a:r>
            <a:r>
              <a:rPr lang="ar-IQ" sz="2800" dirty="0" err="1" smtClean="0"/>
              <a:t>البويهيين</a:t>
            </a:r>
            <a:r>
              <a:rPr lang="ar-IQ" sz="2800" dirty="0" smtClean="0"/>
              <a:t> إلى السلاجقة, أبدى عامة الشعب معارضته لهذا الاحتلال, واعتبر السلاجقة الخلافة مؤسسة دينية كما كان الحال في العصر </a:t>
            </a:r>
            <a:r>
              <a:rPr lang="ar-IQ" sz="2800" dirty="0" err="1" smtClean="0"/>
              <a:t>البويهي</a:t>
            </a:r>
            <a:r>
              <a:rPr lang="ar-IQ" sz="2800" dirty="0" smtClean="0"/>
              <a:t>, لكن السلاجقة لم يتدخلوا في تعيين الخلفاء وعزلهم , بل احترموا الخلافة ولم يحاولوا مصادرة أموال الخلفاء, وإنما تدخلوا في تعيين الوزراء في كثير من الامتيازات التي جرده منها </a:t>
            </a:r>
            <a:r>
              <a:rPr lang="ar-IQ" sz="2800" dirty="0" err="1" smtClean="0"/>
              <a:t>البويهيون</a:t>
            </a:r>
            <a:r>
              <a:rPr lang="ar-IQ" sz="2800" dirty="0" smtClean="0"/>
              <a:t> فصار اسمه يذكر على النقود , وفي الخطبة بشكل مستمر بينما كان اسم السلطان السلجوقي يحذف من الخطبة , </a:t>
            </a:r>
            <a:r>
              <a:rPr lang="ar-IQ" sz="2800" dirty="0" err="1" smtClean="0"/>
              <a:t>احياناً</a:t>
            </a:r>
            <a:r>
              <a:rPr lang="ar-IQ" sz="2800" dirty="0" smtClean="0"/>
              <a:t> في بغداد واستمر الخلفاء كما في عصر </a:t>
            </a:r>
            <a:r>
              <a:rPr lang="ar-IQ" sz="2800" dirty="0" err="1" smtClean="0"/>
              <a:t>البويهي</a:t>
            </a:r>
            <a:r>
              <a:rPr lang="ar-IQ" sz="2800" dirty="0" smtClean="0"/>
              <a:t> يمارسون حيلتهم بتعيين القضاة وموظفي القضاة.</a:t>
            </a:r>
            <a:endParaRPr lang="en-US" sz="2800" dirty="0" smtClean="0"/>
          </a:p>
          <a:p>
            <a:pPr algn="just">
              <a:buNone/>
            </a:pPr>
            <a:r>
              <a:rPr lang="ar-IQ" sz="2400" dirty="0" smtClean="0"/>
              <a:t>وقد ظهر بين السلاجقة الأوائل أمراء وسلاطين قديرون مثل (</a:t>
            </a:r>
            <a:r>
              <a:rPr lang="ar-IQ" sz="2400" dirty="0" err="1" smtClean="0"/>
              <a:t>الب</a:t>
            </a:r>
            <a:r>
              <a:rPr lang="ar-IQ" sz="2400" dirty="0" smtClean="0"/>
              <a:t> </a:t>
            </a:r>
            <a:r>
              <a:rPr lang="ar-IQ" sz="2400" dirty="0" err="1" smtClean="0"/>
              <a:t>ارسلان</a:t>
            </a:r>
            <a:r>
              <a:rPr lang="ar-IQ" sz="2400" dirty="0" smtClean="0"/>
              <a:t>)و(</a:t>
            </a:r>
            <a:r>
              <a:rPr lang="ar-IQ" sz="2400" dirty="0" err="1" smtClean="0"/>
              <a:t>ملكشاه</a:t>
            </a:r>
            <a:r>
              <a:rPr lang="ar-IQ" sz="2400" dirty="0" smtClean="0"/>
              <a:t>) وتقدمت الدولة في عهدهم وتوسعت فقد استطاعوا توحيد إيران وسوريا وآسيا الصغرى (تركيا الحالية ) وجعلوها تحت إدارة واحدة, ثم ما لبث أن ظهر النزاع على السلطة بين أمراء السلاجقة فخربت البلاد </a:t>
            </a:r>
            <a:r>
              <a:rPr lang="ar-IQ" sz="2400" dirty="0" err="1" smtClean="0"/>
              <a:t>وإنتشر</a:t>
            </a:r>
            <a:r>
              <a:rPr lang="ar-IQ" sz="2400" dirty="0" smtClean="0"/>
              <a:t> فيها نظام الإقطاع.</a:t>
            </a:r>
            <a:endParaRPr lang="en-US" sz="2400" dirty="0" smtClean="0"/>
          </a:p>
          <a:p>
            <a:pPr algn="just">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a:r>
              <a:rPr lang="ar-IQ" sz="3200" b="1" dirty="0" smtClean="0"/>
              <a:t>مقاومة الخلفاء العباسيين للتسلط السلجوقي</a:t>
            </a:r>
            <a:endParaRPr lang="en-US" sz="3200" dirty="0" smtClean="0"/>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كان سلاطين السلاجقة يتنازعون فيما بينهم على السلطة  في كثير من الأحيان, فحاول الخلفاء العباسيين استغلال هذا النزاع لاسترداد سلطتهم التي سلبها هؤلاء السلاجقة, وتمكن الخلفاء من  إقناع بعض السلاطين السلاجقة بتكوين جيوش لحماية بغداد من هجمات المعارضين والمخربين والثائرين, فكانت هذه الجيوش نواة للقوات التي مكنت الخلفاء من دحر السلاطين السلاجقة واسترجاع سلطتهم منهم .</a:t>
            </a:r>
            <a:endParaRPr lang="en-US" sz="2800" dirty="0" smtClean="0"/>
          </a:p>
          <a:p>
            <a:pPr algn="just">
              <a:buNone/>
            </a:pPr>
            <a:r>
              <a:rPr lang="ar-IQ" sz="2800" dirty="0" smtClean="0"/>
              <a:t>وقد استطاع الخليفة المسترشد بالله (512-529هـ) استرداد بعض الشيء من سلطة ونشاط العباسيين, فقاد الجيوش بنفسه لحرب المعارضين والخارجين على سلطة الخلافة , إذ لم يكن للخلفاء عهد بمثل هذا الشيء منذ زمن طويل , </a:t>
            </a:r>
            <a:r>
              <a:rPr lang="ar-IQ" sz="2400" dirty="0" smtClean="0"/>
              <a:t> </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800" dirty="0" smtClean="0"/>
              <a:t>ولاشك إن السلاطين السلاجقة لم يقع ذلك عندهم موقع الاستحسان والقبول , ورأوا في ذلك خطراً على نفوذهم , ومع ذلك كله فأن الخليفة المسترشد بالله لم يتمكن من التخلص من سلطتهم رغم ما أبداه من جدارة فائقة  في هذا المجال , وكان لجهود هذا الخليفة أثر كبير في بث روح الاستقلال في نفوس الخلفاء والأمراء اللاحقين , </a:t>
            </a:r>
          </a:p>
          <a:p>
            <a:pPr algn="just">
              <a:buNone/>
            </a:pPr>
            <a:r>
              <a:rPr lang="ar-IQ" sz="2800" dirty="0" smtClean="0"/>
              <a:t>فقد استمرت مقاومة الخلفاء للسلاجقة حتى مجيء الخليفة المقتفي لأمر الله (530-555هـ) الذي ضرب السلطة السلجوقية في العراق ضربة قلصت وحددت إلى حد كبير من معظم أنحاء العراق , وتمكن الخليفة الناصر لدين الله (575-622هـ) بعد ضعف السلاجقة من القضاء عليهم نهائياً وبسط نفوذ الدولة العباسية في أرجاء عديدة من الدولة العربية الإسلامية, وبذلك أعاد للخلافة هيبتها بعد أن ضعفت لفترات طويلة على يد المحتلين الأجانب. </a:t>
            </a:r>
            <a:endParaRPr lang="en-US" sz="2800" dirty="0" smtClean="0"/>
          </a:p>
          <a:p>
            <a:pPr algn="just">
              <a:buNone/>
            </a:pPr>
            <a:endParaRPr lang="en-US" sz="2800" dirty="0" smtClean="0"/>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مقاومة الخلفاء العباسيين للتسلط السلجوقي</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smtClean="0"/>
              <a:t>أستاذ </a:t>
            </a:r>
            <a:r>
              <a:rPr lang="ar-IQ" sz="4000" smtClean="0"/>
              <a:t>المادة:أ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TotalTime>
  <Words>940</Words>
  <Application>Microsoft Office PowerPoint</Application>
  <PresentationFormat>عرض على الشاشة (3:4)‏</PresentationFormat>
  <Paragraphs>36</Paragraphs>
  <Slides>9</Slides>
  <Notes>5</Notes>
  <HiddenSlides>0</HiddenSlides>
  <MMClips>0</MMClips>
  <ScaleCrop>false</ScaleCrop>
  <HeadingPairs>
    <vt:vector size="4" baseType="variant">
      <vt:variant>
        <vt:lpstr>سمة</vt:lpstr>
      </vt:variant>
      <vt:variant>
        <vt:i4>13</vt:i4>
      </vt:variant>
      <vt:variant>
        <vt:lpstr>عناوين الشرائح</vt:lpstr>
      </vt:variant>
      <vt:variant>
        <vt:i4>9</vt:i4>
      </vt:variant>
    </vt:vector>
  </HeadingPairs>
  <TitlesOfParts>
    <vt:vector size="22"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العصر العباسي الثالث/ عصر التسلط البويهي(334هـ -447هـ)</vt:lpstr>
      <vt:lpstr>        العصر العباسي الثالث/ عصر التسلط البويهي(334هـ -447هـ)</vt:lpstr>
      <vt:lpstr>مقاومة التسلط البويهي </vt:lpstr>
      <vt:lpstr>               رابعاً: العصر العباسي الرابع/ عصر التسلط السلجوقي (447-590هـ)</vt:lpstr>
      <vt:lpstr>رابعاً: العصر العباسي الرابع/ عصر التسلط السلجوقي (447-590هـ)</vt:lpstr>
      <vt:lpstr>مقاومة الخلفاء العباسيين للتسلط السلجوقي</vt:lpstr>
      <vt:lpstr> </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223</cp:revision>
  <dcterms:modified xsi:type="dcterms:W3CDTF">2022-11-30T06:55:28Z</dcterms:modified>
</cp:coreProperties>
</file>